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26"/>
  </p:handoutMasterIdLst>
  <p:sldIdLst>
    <p:sldId id="269" r:id="rId4"/>
    <p:sldId id="262" r:id="rId5"/>
    <p:sldId id="308" r:id="rId6"/>
    <p:sldId id="309" r:id="rId7"/>
    <p:sldId id="314" r:id="rId8"/>
    <p:sldId id="315" r:id="rId9"/>
    <p:sldId id="316" r:id="rId10"/>
    <p:sldId id="313" r:id="rId11"/>
    <p:sldId id="317" r:id="rId12"/>
    <p:sldId id="318" r:id="rId13"/>
    <p:sldId id="319" r:id="rId14"/>
    <p:sldId id="320" r:id="rId15"/>
    <p:sldId id="321" r:id="rId16"/>
    <p:sldId id="322" r:id="rId17"/>
    <p:sldId id="324" r:id="rId18"/>
    <p:sldId id="326" r:id="rId19"/>
    <p:sldId id="323" r:id="rId20"/>
    <p:sldId id="325" r:id="rId21"/>
    <p:sldId id="327" r:id="rId22"/>
    <p:sldId id="328" r:id="rId23"/>
    <p:sldId id="260" r:id="rId24"/>
    <p:sldId id="329" r:id="rId2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5" autoAdjust="0"/>
    <p:restoredTop sz="94660"/>
  </p:normalViewPr>
  <p:slideViewPr>
    <p:cSldViewPr snapToGrid="0">
      <p:cViewPr varScale="1">
        <p:scale>
          <a:sx n="79" d="100"/>
          <a:sy n="79" d="100"/>
        </p:scale>
        <p:origin x="348" y="7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2020-04-12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37813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89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55" r:id="rId2"/>
    <p:sldLayoutId id="2147483756" r:id="rId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4867853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Time Series Analysis : ARIMA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5939315"/>
            <a:ext cx="1188705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Nanda Fadhli</a:t>
            </a: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Moving Average / MA (q) Model </a:t>
            </a:r>
            <a:r>
              <a:rPr lang="en-US" sz="3600" dirty="0" smtClean="0">
                <a:solidFill>
                  <a:schemeClr val="bg1"/>
                </a:solidFill>
              </a:rPr>
              <a:t>(cont.)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30" y="1264237"/>
            <a:ext cx="10384193" cy="51168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4573" y="6381086"/>
            <a:ext cx="69074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cs typeface="Arial" pitchFamily="34" charset="0"/>
              </a:rPr>
              <a:t>Cryer, J.D and Chan, K.S. 2008. </a:t>
            </a:r>
            <a:r>
              <a:rPr lang="en-US" altLang="ko-KR" sz="1400" i="1" dirty="0">
                <a:cs typeface="Arial" pitchFamily="34" charset="0"/>
              </a:rPr>
              <a:t>Time Series Analysis with Application in R</a:t>
            </a:r>
            <a:r>
              <a:rPr lang="en-US" altLang="ko-KR" sz="1400" dirty="0">
                <a:cs typeface="Arial" pitchFamily="34" charset="0"/>
              </a:rPr>
              <a:t>. Springer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30096" y="4880919"/>
            <a:ext cx="5177481" cy="395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8030" y="5276335"/>
            <a:ext cx="367073" cy="3459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9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Moving Average / MA (q) Model </a:t>
            </a:r>
            <a:r>
              <a:rPr lang="en-US" sz="3600" dirty="0">
                <a:solidFill>
                  <a:schemeClr val="bg1"/>
                </a:solidFill>
              </a:rPr>
              <a:t>(cont.)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84573" y="6381086"/>
            <a:ext cx="69074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cs typeface="Arial" pitchFamily="34" charset="0"/>
              </a:rPr>
              <a:t>Montgomery, D.C., et.al.2008. </a:t>
            </a:r>
            <a:r>
              <a:rPr lang="en-US" altLang="ko-KR" sz="1400" i="1" dirty="0" smtClean="0">
                <a:cs typeface="Arial" pitchFamily="34" charset="0"/>
              </a:rPr>
              <a:t>Forecasting Time Series Analysis 2nd</a:t>
            </a:r>
            <a:r>
              <a:rPr lang="en-US" altLang="ko-KR" sz="1400" dirty="0" smtClean="0">
                <a:cs typeface="Arial" pitchFamily="34" charset="0"/>
              </a:rPr>
              <a:t>. John Wiley</a:t>
            </a:r>
            <a:endParaRPr lang="ko-KR" altLang="en-US" sz="1400" dirty="0"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14" y="1754660"/>
            <a:ext cx="98774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Moving Average / MA (q) Model </a:t>
            </a:r>
            <a:r>
              <a:rPr lang="en-US" sz="3600" dirty="0">
                <a:solidFill>
                  <a:schemeClr val="bg1"/>
                </a:solidFill>
              </a:rPr>
              <a:t>(cont.)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077" y="1617396"/>
            <a:ext cx="9944100" cy="42100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84573" y="6381086"/>
            <a:ext cx="69074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cs typeface="Arial" pitchFamily="34" charset="0"/>
              </a:rPr>
              <a:t>Montgomery, D.C., et.al.2008. </a:t>
            </a:r>
            <a:r>
              <a:rPr lang="en-US" altLang="ko-KR" sz="1400" i="1" dirty="0" smtClean="0">
                <a:cs typeface="Arial" pitchFamily="34" charset="0"/>
              </a:rPr>
              <a:t>Forecasting Time Series Analysis 2nd</a:t>
            </a:r>
            <a:r>
              <a:rPr lang="en-US" altLang="ko-KR" sz="1400" dirty="0" smtClean="0">
                <a:cs typeface="Arial" pitchFamily="34" charset="0"/>
              </a:rPr>
              <a:t>. John Wiley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05866" y="1432730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cs typeface="Arial" pitchFamily="34" charset="0"/>
              </a:rPr>
              <a:t>ACF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16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Autoregressive / AR (p) Model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84573" y="6381086"/>
            <a:ext cx="69074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cs typeface="Arial" pitchFamily="34" charset="0"/>
              </a:rPr>
              <a:t>Cryer, J.D and Chan, K.S. 2008. Time Series Analysis with Application in R. Springer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431" y="1567867"/>
            <a:ext cx="3265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</a:rPr>
              <a:t>General Equation of AR (p)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372" y="2230008"/>
            <a:ext cx="9352006" cy="31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2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AutoRegressive</a:t>
            </a:r>
            <a:r>
              <a:rPr lang="en-US" sz="4800" dirty="0" smtClean="0">
                <a:solidFill>
                  <a:schemeClr val="bg1"/>
                </a:solidFill>
              </a:rPr>
              <a:t> </a:t>
            </a:r>
            <a:r>
              <a:rPr lang="en-US" sz="4800" dirty="0" smtClean="0">
                <a:solidFill>
                  <a:schemeClr val="bg1"/>
                </a:solidFill>
              </a:rPr>
              <a:t>/ </a:t>
            </a:r>
            <a:r>
              <a:rPr lang="en-US" sz="4800" dirty="0" smtClean="0">
                <a:solidFill>
                  <a:schemeClr val="bg1"/>
                </a:solidFill>
              </a:rPr>
              <a:t>AR (p) </a:t>
            </a:r>
            <a:r>
              <a:rPr lang="en-US" sz="4800" dirty="0" smtClean="0">
                <a:solidFill>
                  <a:schemeClr val="bg1"/>
                </a:solidFill>
              </a:rPr>
              <a:t>Model </a:t>
            </a:r>
            <a:r>
              <a:rPr lang="en-US" sz="3600" dirty="0">
                <a:solidFill>
                  <a:schemeClr val="bg1"/>
                </a:solidFill>
              </a:rPr>
              <a:t>(cont.)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84573" y="6381086"/>
            <a:ext cx="69074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cs typeface="Arial" pitchFamily="34" charset="0"/>
              </a:rPr>
              <a:t>Montgomery, D.C., et.al.2008. </a:t>
            </a:r>
            <a:r>
              <a:rPr lang="en-US" altLang="ko-KR" sz="1400" i="1" dirty="0" smtClean="0">
                <a:cs typeface="Arial" pitchFamily="34" charset="0"/>
              </a:rPr>
              <a:t>Forecasting Time Series Analysis 2nd</a:t>
            </a:r>
            <a:r>
              <a:rPr lang="en-US" altLang="ko-KR" sz="1400" dirty="0" smtClean="0">
                <a:cs typeface="Arial" pitchFamily="34" charset="0"/>
              </a:rPr>
              <a:t>. John Wiley</a:t>
            </a:r>
            <a:endParaRPr lang="ko-KR" altLang="en-US" sz="1400" dirty="0"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32" y="1568354"/>
            <a:ext cx="5048250" cy="3838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127" y="1501679"/>
            <a:ext cx="4772025" cy="3905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99269" y="5510504"/>
                <a:ext cx="3587199" cy="3835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process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=8+0.8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269" y="5510504"/>
                <a:ext cx="3587199" cy="383503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7048664" y="5498253"/>
                <a:ext cx="3574375" cy="38350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AR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process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=8−0.8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664" y="5498253"/>
                <a:ext cx="3574375" cy="383503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5686468" y="1215558"/>
            <a:ext cx="1449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cs typeface="Arial" pitchFamily="34" charset="0"/>
              </a:rPr>
              <a:t>P</a:t>
            </a:r>
            <a:r>
              <a:rPr lang="en-US" altLang="ko-KR" dirty="0" smtClean="0">
                <a:cs typeface="Arial" pitchFamily="34" charset="0"/>
              </a:rPr>
              <a:t>ACF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31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ARMA (p, q) Model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85" y="2236829"/>
            <a:ext cx="9822683" cy="30642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84573" y="6381086"/>
            <a:ext cx="69074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cs typeface="Arial" pitchFamily="34" charset="0"/>
              </a:rPr>
              <a:t>Cryer, J.D and Chan, K.S. 2008. Time Series Analysis with Application in R. Springer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56703" y="3138616"/>
            <a:ext cx="4164226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61438" y="3138616"/>
            <a:ext cx="2570205" cy="86497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ARMA (p, q) Model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77" y="2197571"/>
            <a:ext cx="10096500" cy="32289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84573" y="6381086"/>
            <a:ext cx="69074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cs typeface="Arial" pitchFamily="34" charset="0"/>
              </a:rPr>
              <a:t>Montgomery, D.C., et.al.2008. </a:t>
            </a:r>
            <a:r>
              <a:rPr lang="en-US" altLang="ko-KR" sz="1400" i="1" dirty="0" smtClean="0">
                <a:cs typeface="Arial" pitchFamily="34" charset="0"/>
              </a:rPr>
              <a:t>Forecasting Time Series Analysis 2nd</a:t>
            </a:r>
            <a:r>
              <a:rPr lang="en-US" altLang="ko-KR" sz="1400" dirty="0" smtClean="0">
                <a:cs typeface="Arial" pitchFamily="34" charset="0"/>
              </a:rPr>
              <a:t>. John Wiley</a:t>
            </a:r>
            <a:endParaRPr lang="ko-KR" altLang="en-US" sz="14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360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3485" y="3741196"/>
            <a:ext cx="11050648" cy="1877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Autoregressive Integrated </a:t>
            </a:r>
          </a:p>
          <a:p>
            <a:pPr algn="ctr"/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Moving Average (ARIMA) Model</a:t>
            </a: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(Non - Stationary Model)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0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Differencing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84573" y="6381086"/>
            <a:ext cx="69074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cs typeface="Arial" pitchFamily="34" charset="0"/>
              </a:rPr>
              <a:t>Cryer, J.D and Chan, K.S. 2008. Time Series Analysis with Application in R. Springer</a:t>
            </a:r>
            <a:endParaRPr lang="ko-KR" altLang="en-US" sz="1400" dirty="0"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251" y="1198091"/>
            <a:ext cx="8693751" cy="504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49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129440"/>
            <a:ext cx="11573197" cy="724247"/>
          </a:xfrm>
          <a:solidFill>
            <a:schemeClr val="accent1"/>
          </a:solidFill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ARIMA (p, d, q) Model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640"/>
          <a:stretch/>
        </p:blipFill>
        <p:spPr>
          <a:xfrm>
            <a:off x="3095841" y="969871"/>
            <a:ext cx="6028571" cy="26949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8289" r="53553" b="4974"/>
          <a:stretch/>
        </p:blipFill>
        <p:spPr>
          <a:xfrm>
            <a:off x="648319" y="4003323"/>
            <a:ext cx="2849528" cy="266919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650" r="2515" b="4154"/>
          <a:stretch/>
        </p:blipFill>
        <p:spPr>
          <a:xfrm>
            <a:off x="5995078" y="4021924"/>
            <a:ext cx="5876934" cy="263199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9" name="Elbow Connector 8"/>
          <p:cNvCxnSpPr>
            <a:stCxn id="3" idx="1"/>
            <a:endCxn id="4" idx="0"/>
          </p:cNvCxnSpPr>
          <p:nvPr/>
        </p:nvCxnSpPr>
        <p:spPr>
          <a:xfrm rot="10800000" flipV="1">
            <a:off x="2073083" y="2317361"/>
            <a:ext cx="1022758" cy="168596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>
            <a:off x="3497847" y="5818922"/>
            <a:ext cx="2497231" cy="199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7201" y="2695735"/>
            <a:ext cx="137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First differencing (d=1)</a:t>
            </a:r>
            <a:endParaRPr lang="en-US" i="1" dirty="0"/>
          </a:p>
        </p:txBody>
      </p:sp>
      <p:sp>
        <p:nvSpPr>
          <p:cNvPr id="19" name="Rectangle 18"/>
          <p:cNvSpPr/>
          <p:nvPr/>
        </p:nvSpPr>
        <p:spPr>
          <a:xfrm>
            <a:off x="3635823" y="4163059"/>
            <a:ext cx="23592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The plot indicates data already stationary, then check ACF &amp; PACF plot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9124412" y="1072462"/>
            <a:ext cx="3016595" cy="1716518"/>
          </a:xfrm>
          <a:prstGeom prst="wedgeEllipseCallout">
            <a:avLst>
              <a:gd name="adj1" fmla="val -73276"/>
              <a:gd name="adj2" fmla="val -90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Data have an exponential decay that indicate non-stationary data. Need to be differenced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699124" y="3295899"/>
            <a:ext cx="1867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Model we got is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ARIMA (1, 1, 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811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291329" y="1815304"/>
            <a:ext cx="6287699" cy="4500761"/>
            <a:chOff x="5885014" y="654503"/>
            <a:chExt cx="5725723" cy="450076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256C016-2CE9-4A41-AAAD-479E0F70132F}"/>
                </a:ext>
              </a:extLst>
            </p:cNvPr>
            <p:cNvSpPr txBox="1"/>
            <p:nvPr/>
          </p:nvSpPr>
          <p:spPr>
            <a:xfrm>
              <a:off x="6903916" y="718301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6944A9-8317-4701-8923-95546EBC6A81}"/>
                </a:ext>
              </a:extLst>
            </p:cNvPr>
            <p:cNvSpPr txBox="1"/>
            <p:nvPr/>
          </p:nvSpPr>
          <p:spPr>
            <a:xfrm>
              <a:off x="6903916" y="1889512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AR &amp; MA </a:t>
              </a:r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Model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8DC5F-7B11-4BFE-A62A-1B2C2273B5B4}"/>
                </a:ext>
              </a:extLst>
            </p:cNvPr>
            <p:cNvSpPr txBox="1"/>
            <p:nvPr/>
          </p:nvSpPr>
          <p:spPr>
            <a:xfrm>
              <a:off x="6903916" y="3060723"/>
              <a:ext cx="4706821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ARIMA Model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F95DDF-9AF8-4AF7-867B-79BCE192BEEE}"/>
                </a:ext>
              </a:extLst>
            </p:cNvPr>
            <p:cNvSpPr txBox="1"/>
            <p:nvPr/>
          </p:nvSpPr>
          <p:spPr>
            <a:xfrm>
              <a:off x="6903916" y="4231934"/>
              <a:ext cx="4706821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ARIMA with Python &amp; Diagnostics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855197" y="513643"/>
            <a:ext cx="273832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Outline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916466" y="448314"/>
            <a:ext cx="999455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ARIMA with Python &amp; Diagnostics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8DF2B-C085-49BB-A82B-A4640385577E}"/>
              </a:ext>
            </a:extLst>
          </p:cNvPr>
          <p:cNvSpPr txBox="1"/>
          <p:nvPr/>
        </p:nvSpPr>
        <p:spPr>
          <a:xfrm>
            <a:off x="7860230" y="2936089"/>
            <a:ext cx="247619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 smtClean="0">
                <a:solidFill>
                  <a:schemeClr val="bg1"/>
                </a:solidFill>
                <a:cs typeface="Arial" pitchFamily="34" charset="0"/>
              </a:rPr>
              <a:t>Let’s Jump into </a:t>
            </a:r>
            <a:r>
              <a:rPr lang="en-GB" altLang="ko-KR" sz="3200" dirty="0" err="1" smtClean="0">
                <a:solidFill>
                  <a:schemeClr val="bg1"/>
                </a:solidFill>
                <a:cs typeface="Arial" pitchFamily="34" charset="0"/>
              </a:rPr>
              <a:t>Jupyter</a:t>
            </a:r>
            <a:r>
              <a:rPr lang="en-GB" altLang="ko-KR" sz="3200" dirty="0" smtClean="0">
                <a:solidFill>
                  <a:schemeClr val="bg1"/>
                </a:solidFill>
                <a:cs typeface="Arial" pitchFamily="34" charset="0"/>
              </a:rPr>
              <a:t> Notebook !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571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210345" y="3809845"/>
            <a:ext cx="4981514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By : Nanda Fadhli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49642" y="1561240"/>
            <a:ext cx="9543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Arial" pitchFamily="34" charset="0"/>
              </a:rPr>
              <a:t>Cryer, J.D and Chan, K.S. 2008. Time Series Analysis with Application in R. Springer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9641" y="2216149"/>
            <a:ext cx="98400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cs typeface="Arial" pitchFamily="34" charset="0"/>
              </a:rPr>
              <a:t>Montgomery, D.C., et.al.2008. </a:t>
            </a:r>
            <a:r>
              <a:rPr lang="en-US" altLang="ko-KR" i="1" dirty="0">
                <a:cs typeface="Arial" pitchFamily="34" charset="0"/>
              </a:rPr>
              <a:t>Forecasting Time Series Analysis 2nd</a:t>
            </a:r>
            <a:r>
              <a:rPr lang="en-US" altLang="ko-KR" dirty="0">
                <a:cs typeface="Arial" pitchFamily="34" charset="0"/>
              </a:rPr>
              <a:t>. John Wiley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49640" y="2871058"/>
            <a:ext cx="10445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i="1" dirty="0" smtClean="0">
                <a:cs typeface="Arial" pitchFamily="34" charset="0"/>
              </a:rPr>
              <a:t>Several of slides were modified from Dr. </a:t>
            </a:r>
            <a:r>
              <a:rPr lang="en-US" altLang="ko-KR" i="1" dirty="0" err="1" smtClean="0">
                <a:cs typeface="Arial" pitchFamily="34" charset="0"/>
              </a:rPr>
              <a:t>Kusman</a:t>
            </a:r>
            <a:r>
              <a:rPr lang="en-US" altLang="ko-KR" i="1" dirty="0" smtClean="0">
                <a:cs typeface="Arial" pitchFamily="34" charset="0"/>
              </a:rPr>
              <a:t> </a:t>
            </a:r>
            <a:r>
              <a:rPr lang="en-US" altLang="ko-KR" i="1" dirty="0" err="1" smtClean="0">
                <a:cs typeface="Arial" pitchFamily="34" charset="0"/>
              </a:rPr>
              <a:t>Sadik</a:t>
            </a:r>
            <a:r>
              <a:rPr lang="en-US" altLang="ko-KR" i="1" dirty="0" smtClean="0">
                <a:cs typeface="Arial" pitchFamily="34" charset="0"/>
              </a:rPr>
              <a:t>, </a:t>
            </a:r>
            <a:r>
              <a:rPr lang="en-US" altLang="ko-KR" i="1" dirty="0" err="1" smtClean="0">
                <a:cs typeface="Arial" pitchFamily="34" charset="0"/>
              </a:rPr>
              <a:t>M.Si</a:t>
            </a:r>
            <a:r>
              <a:rPr lang="en-US" altLang="ko-KR" i="1" dirty="0" smtClean="0">
                <a:cs typeface="Arial" pitchFamily="34" charset="0"/>
              </a:rPr>
              <a:t> (Statistics </a:t>
            </a:r>
            <a:r>
              <a:rPr lang="en-US" altLang="ko-KR" i="1" dirty="0" err="1" smtClean="0">
                <a:cs typeface="Arial" pitchFamily="34" charset="0"/>
              </a:rPr>
              <a:t>Departement</a:t>
            </a:r>
            <a:r>
              <a:rPr lang="en-US" altLang="ko-KR" i="1" dirty="0" smtClean="0">
                <a:cs typeface="Arial" pitchFamily="34" charset="0"/>
              </a:rPr>
              <a:t>, IPB University)</a:t>
            </a:r>
            <a:endParaRPr lang="ko-KR" altLang="en-US" i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03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2568878" y="3333165"/>
            <a:ext cx="7054245" cy="11387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Introduction</a:t>
            </a:r>
          </a:p>
          <a:p>
            <a:pPr algn="ctr"/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Fundamental Concepts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ARIMA(p, d, q) Model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1DB72-632D-4AAF-ACBF-40B8B138F189}"/>
              </a:ext>
            </a:extLst>
          </p:cNvPr>
          <p:cNvGrpSpPr/>
          <p:nvPr/>
        </p:nvGrpSpPr>
        <p:grpSpPr>
          <a:xfrm>
            <a:off x="4833754" y="2150306"/>
            <a:ext cx="6805828" cy="3355276"/>
            <a:chOff x="4513777" y="3311977"/>
            <a:chExt cx="3519383" cy="17350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FC05C1-9092-4213-B576-3A5E5A440F67}"/>
                </a:ext>
              </a:extLst>
            </p:cNvPr>
            <p:cNvGrpSpPr/>
            <p:nvPr/>
          </p:nvGrpSpPr>
          <p:grpSpPr>
            <a:xfrm>
              <a:off x="4513777" y="3311977"/>
              <a:ext cx="3519383" cy="1735057"/>
              <a:chOff x="2824133" y="2950221"/>
              <a:chExt cx="3519383" cy="1735057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10387A8-7EE7-4617-BB33-5FE21053C991}"/>
                  </a:ext>
                </a:extLst>
              </p:cNvPr>
              <p:cNvSpPr/>
              <p:nvPr/>
            </p:nvSpPr>
            <p:spPr>
              <a:xfrm>
                <a:off x="2824133" y="2950221"/>
                <a:ext cx="1735057" cy="1735057"/>
              </a:xfrm>
              <a:prstGeom prst="ellipse">
                <a:avLst/>
              </a:prstGeom>
              <a:solidFill>
                <a:schemeClr val="accent4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b="1" dirty="0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070FB4-CC0A-4014-AB72-B8BCA80E4C8A}"/>
                  </a:ext>
                </a:extLst>
              </p:cNvPr>
              <p:cNvSpPr/>
              <p:nvPr/>
            </p:nvSpPr>
            <p:spPr>
              <a:xfrm>
                <a:off x="4608459" y="2950221"/>
                <a:ext cx="1735057" cy="1735057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b="1" dirty="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E15203-131A-4468-972E-957956DFD777}"/>
                </a:ext>
              </a:extLst>
            </p:cNvPr>
            <p:cNvSpPr/>
            <p:nvPr/>
          </p:nvSpPr>
          <p:spPr>
            <a:xfrm>
              <a:off x="6571338" y="3650089"/>
              <a:ext cx="1188587" cy="10026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 smtClean="0"/>
                <a:t>Non Stationary Model</a:t>
              </a:r>
            </a:p>
            <a:p>
              <a:pPr algn="ctr"/>
              <a:endParaRPr lang="en-US" altLang="ko-KR" sz="2000" b="1" dirty="0"/>
            </a:p>
            <a:p>
              <a:pPr algn="ctr"/>
              <a:r>
                <a:rPr lang="en-US" altLang="ko-KR" sz="2000" b="1" dirty="0" smtClean="0"/>
                <a:t>ARI(</a:t>
              </a:r>
              <a:r>
                <a:rPr lang="en-US" altLang="ko-KR" sz="2000" b="1" dirty="0" err="1" smtClean="0"/>
                <a:t>p,d</a:t>
              </a:r>
              <a:r>
                <a:rPr lang="en-US" altLang="ko-KR" sz="2000" b="1" dirty="0" smtClean="0"/>
                <a:t>), IMA(</a:t>
              </a:r>
              <a:r>
                <a:rPr lang="en-US" altLang="ko-KR" sz="2000" b="1" dirty="0" err="1" smtClean="0"/>
                <a:t>d,q</a:t>
              </a:r>
              <a:r>
                <a:rPr lang="en-US" altLang="ko-KR" sz="2000" b="1" dirty="0" smtClean="0"/>
                <a:t>), and ARIMA(</a:t>
              </a:r>
              <a:r>
                <a:rPr lang="en-US" altLang="ko-KR" sz="2000" b="1" dirty="0" err="1" smtClean="0"/>
                <a:t>p,d,q</a:t>
              </a:r>
              <a:r>
                <a:rPr lang="en-US" altLang="ko-KR" sz="2000" b="1" dirty="0" smtClean="0"/>
                <a:t>)</a:t>
              </a:r>
              <a:endParaRPr lang="ko-KR" altLang="en-US" sz="2000" b="1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C0B28-9BDC-4E00-A571-0847CA80619F}"/>
                </a:ext>
              </a:extLst>
            </p:cNvPr>
            <p:cNvSpPr/>
            <p:nvPr/>
          </p:nvSpPr>
          <p:spPr>
            <a:xfrm>
              <a:off x="4779038" y="3755525"/>
              <a:ext cx="1188587" cy="6843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" b="1" dirty="0" smtClean="0"/>
                <a:t>Stationary Model</a:t>
              </a:r>
            </a:p>
            <a:p>
              <a:pPr algn="ctr"/>
              <a:endParaRPr lang="en-US" altLang="ko-KR" sz="2000" b="1" dirty="0"/>
            </a:p>
            <a:p>
              <a:pPr algn="ctr"/>
              <a:r>
                <a:rPr lang="en-US" altLang="ko-KR" sz="2000" b="1" dirty="0" smtClean="0"/>
                <a:t>AR(p), MA(q), and ARMA(</a:t>
              </a:r>
              <a:r>
                <a:rPr lang="en-US" altLang="ko-KR" sz="2000" b="1" dirty="0" err="1" smtClean="0"/>
                <a:t>p,q</a:t>
              </a:r>
              <a:r>
                <a:rPr lang="en-US" altLang="ko-KR" sz="2000" b="1" dirty="0" smtClean="0"/>
                <a:t>)</a:t>
              </a:r>
              <a:endParaRPr lang="ko-KR" altLang="en-US" sz="2000" b="1" dirty="0"/>
            </a:p>
          </p:txBody>
        </p:sp>
      </p:grpSp>
      <p:grpSp>
        <p:nvGrpSpPr>
          <p:cNvPr id="12" name="그룹 3">
            <a:extLst>
              <a:ext uri="{FF2B5EF4-FFF2-40B4-BE49-F238E27FC236}">
                <a16:creationId xmlns:a16="http://schemas.microsoft.com/office/drawing/2014/main" id="{3A8A3D88-0760-4D94-9137-51FAD6F5519C}"/>
              </a:ext>
            </a:extLst>
          </p:cNvPr>
          <p:cNvGrpSpPr/>
          <p:nvPr/>
        </p:nvGrpSpPr>
        <p:grpSpPr>
          <a:xfrm>
            <a:off x="962578" y="2421096"/>
            <a:ext cx="4546958" cy="747128"/>
            <a:chOff x="467544" y="2421312"/>
            <a:chExt cx="4546958" cy="7471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68932D-151C-4133-9069-2EE5B995D97B}"/>
                </a:ext>
              </a:extLst>
            </p:cNvPr>
            <p:cNvSpPr/>
            <p:nvPr/>
          </p:nvSpPr>
          <p:spPr>
            <a:xfrm>
              <a:off x="820483" y="2799108"/>
              <a:ext cx="4194019" cy="369332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Autoregressive with order p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D93039-E5A5-4335-986F-6F6F0BB768E5}"/>
                </a:ext>
              </a:extLst>
            </p:cNvPr>
            <p:cNvSpPr/>
            <p:nvPr/>
          </p:nvSpPr>
          <p:spPr>
            <a:xfrm>
              <a:off x="467544" y="2421312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 </a:t>
              </a:r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AR(p)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그룹 9">
            <a:extLst>
              <a:ext uri="{FF2B5EF4-FFF2-40B4-BE49-F238E27FC236}">
                <a16:creationId xmlns:a16="http://schemas.microsoft.com/office/drawing/2014/main" id="{53E09D8B-A1ED-41BD-A403-34BAEBFD8684}"/>
              </a:ext>
            </a:extLst>
          </p:cNvPr>
          <p:cNvGrpSpPr/>
          <p:nvPr/>
        </p:nvGrpSpPr>
        <p:grpSpPr>
          <a:xfrm>
            <a:off x="962578" y="3575990"/>
            <a:ext cx="4546958" cy="747128"/>
            <a:chOff x="467544" y="3302740"/>
            <a:chExt cx="4546958" cy="74712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9B2C6B-480D-4EDB-BC0A-4EA2D7A149DE}"/>
                </a:ext>
              </a:extLst>
            </p:cNvPr>
            <p:cNvSpPr/>
            <p:nvPr/>
          </p:nvSpPr>
          <p:spPr>
            <a:xfrm>
              <a:off x="820483" y="3680536"/>
              <a:ext cx="4194019" cy="369332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Integrated with order d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AEC1972-B037-4F0B-B2EB-A144EF96F4D1}"/>
                </a:ext>
              </a:extLst>
            </p:cNvPr>
            <p:cNvSpPr/>
            <p:nvPr/>
          </p:nvSpPr>
          <p:spPr>
            <a:xfrm>
              <a:off x="467544" y="3302740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 </a:t>
              </a:r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I(d)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그룹 10">
            <a:extLst>
              <a:ext uri="{FF2B5EF4-FFF2-40B4-BE49-F238E27FC236}">
                <a16:creationId xmlns:a16="http://schemas.microsoft.com/office/drawing/2014/main" id="{11856825-EA8A-4DA1-91AB-C23356D9021A}"/>
              </a:ext>
            </a:extLst>
          </p:cNvPr>
          <p:cNvGrpSpPr/>
          <p:nvPr/>
        </p:nvGrpSpPr>
        <p:grpSpPr>
          <a:xfrm>
            <a:off x="962578" y="4730884"/>
            <a:ext cx="4546958" cy="747128"/>
            <a:chOff x="467544" y="4184168"/>
            <a:chExt cx="4546958" cy="7471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3A9B58-17DD-476B-BDBD-CDB788B7CE1F}"/>
                </a:ext>
              </a:extLst>
            </p:cNvPr>
            <p:cNvSpPr/>
            <p:nvPr/>
          </p:nvSpPr>
          <p:spPr>
            <a:xfrm>
              <a:off x="820483" y="4561964"/>
              <a:ext cx="4194019" cy="369332"/>
            </a:xfrm>
            <a:prstGeom prst="rect">
              <a:avLst/>
            </a:prstGeom>
          </p:spPr>
          <p:txBody>
            <a:bodyPr wrap="square" lIns="72000" rIns="7200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Moving Average with order q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6DC7819-80FC-4F02-96D5-2848F42636CB}"/>
                </a:ext>
              </a:extLst>
            </p:cNvPr>
            <p:cNvSpPr/>
            <p:nvPr/>
          </p:nvSpPr>
          <p:spPr>
            <a:xfrm>
              <a:off x="467544" y="4184168"/>
              <a:ext cx="454695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3. </a:t>
              </a:r>
              <a:r>
                <a:rPr lang="en-US" altLang="ko-KR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MA(q)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4216080" y="1021822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also known as Box-Jenkins models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437166" y="5974762"/>
            <a:ext cx="3694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What is Stationary Time Series?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0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1648" y="0"/>
            <a:ext cx="3401568" cy="438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2137" y="1743764"/>
            <a:ext cx="21805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Stationary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925B-98A8-47AE-A033-B434D60B821C}"/>
              </a:ext>
            </a:extLst>
          </p:cNvPr>
          <p:cNvSpPr txBox="1"/>
          <p:nvPr/>
        </p:nvSpPr>
        <p:spPr>
          <a:xfrm>
            <a:off x="4243705" y="743491"/>
            <a:ext cx="68275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</a:t>
            </a:r>
            <a:r>
              <a:rPr lang="en-US" i="1" dirty="0"/>
              <a:t>n </a:t>
            </a:r>
            <a:r>
              <a:rPr lang="en-US" dirty="0"/>
              <a:t>= 1 the (univariate) distribution of </a:t>
            </a:r>
            <a:r>
              <a:rPr lang="en-US" i="1" dirty="0" err="1"/>
              <a:t>Yt</a:t>
            </a:r>
            <a:r>
              <a:rPr lang="en-US" i="1" dirty="0"/>
              <a:t> </a:t>
            </a:r>
            <a:r>
              <a:rPr lang="en-US" dirty="0"/>
              <a:t>is the same as that of </a:t>
            </a:r>
            <a:r>
              <a:rPr lang="en-US" i="1" dirty="0" err="1"/>
              <a:t>Yt</a:t>
            </a:r>
            <a:r>
              <a:rPr lang="en-US" i="1" dirty="0"/>
              <a:t> </a:t>
            </a:r>
            <a:r>
              <a:rPr lang="en-US" dirty="0"/>
              <a:t>− </a:t>
            </a:r>
            <a:r>
              <a:rPr lang="en-US" i="1" dirty="0"/>
              <a:t>k </a:t>
            </a:r>
            <a:r>
              <a:rPr lang="en-US" dirty="0" smtClean="0"/>
              <a:t>for all </a:t>
            </a:r>
            <a:r>
              <a:rPr lang="en-US" i="1" dirty="0"/>
              <a:t>t </a:t>
            </a:r>
            <a:r>
              <a:rPr lang="en-US" dirty="0"/>
              <a:t>and </a:t>
            </a:r>
            <a:r>
              <a:rPr lang="en-US" i="1" dirty="0"/>
              <a:t>k</a:t>
            </a:r>
            <a:r>
              <a:rPr lang="en-US" dirty="0"/>
              <a:t>; in other words, the </a:t>
            </a:r>
            <a:r>
              <a:rPr lang="en-US" i="1" dirty="0"/>
              <a:t>Y</a:t>
            </a:r>
            <a:r>
              <a:rPr lang="en-US" dirty="0"/>
              <a:t>’s are (marginally) identically distributed.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then </a:t>
            </a:r>
            <a:r>
              <a:rPr lang="en-US" dirty="0" smtClean="0"/>
              <a:t>follows that </a:t>
            </a:r>
            <a:r>
              <a:rPr lang="en-US" i="1" dirty="0" smtClean="0">
                <a:solidFill>
                  <a:srgbClr val="FF0000"/>
                </a:solidFill>
              </a:rPr>
              <a:t>E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i="1" dirty="0" err="1" smtClean="0">
                <a:solidFill>
                  <a:srgbClr val="FF0000"/>
                </a:solidFill>
              </a:rPr>
              <a:t>Yt</a:t>
            </a:r>
            <a:r>
              <a:rPr lang="en-US" dirty="0">
                <a:solidFill>
                  <a:srgbClr val="FF0000"/>
                </a:solidFill>
              </a:rPr>
              <a:t>) = </a:t>
            </a:r>
            <a:r>
              <a:rPr lang="en-US" i="1" dirty="0">
                <a:solidFill>
                  <a:srgbClr val="FF0000"/>
                </a:solidFill>
              </a:rPr>
              <a:t>E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Yt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− 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for all </a:t>
            </a:r>
            <a:r>
              <a:rPr lang="en-US" i="1" dirty="0"/>
              <a:t>t </a:t>
            </a:r>
            <a:r>
              <a:rPr lang="en-US" dirty="0"/>
              <a:t>and </a:t>
            </a:r>
            <a:r>
              <a:rPr lang="en-US" i="1" dirty="0"/>
              <a:t>k </a:t>
            </a:r>
            <a:r>
              <a:rPr lang="en-US" dirty="0"/>
              <a:t>so that the mean function is</a:t>
            </a:r>
            <a:r>
              <a:rPr lang="en-US" dirty="0">
                <a:solidFill>
                  <a:srgbClr val="FF0000"/>
                </a:solidFill>
              </a:rPr>
              <a:t> constant for all time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r>
              <a:rPr lang="en-US" dirty="0" smtClean="0"/>
              <a:t>Additionally</a:t>
            </a:r>
            <a:r>
              <a:rPr lang="en-US" dirty="0"/>
              <a:t>, </a:t>
            </a:r>
            <a:r>
              <a:rPr lang="en-US" i="1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Yt</a:t>
            </a:r>
            <a:r>
              <a:rPr lang="en-US" dirty="0">
                <a:solidFill>
                  <a:srgbClr val="FF0000"/>
                </a:solidFill>
              </a:rPr>
              <a:t>) = </a:t>
            </a:r>
            <a:r>
              <a:rPr lang="en-US" i="1" dirty="0" err="1">
                <a:solidFill>
                  <a:srgbClr val="FF0000"/>
                </a:solidFill>
              </a:rPr>
              <a:t>Var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Yt</a:t>
            </a:r>
            <a:r>
              <a:rPr lang="en-US" i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− 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dirty="0">
                <a:solidFill>
                  <a:srgbClr val="FF0000"/>
                </a:solidFill>
              </a:rPr>
              <a:t>) </a:t>
            </a:r>
            <a:r>
              <a:rPr lang="en-US" dirty="0"/>
              <a:t>for all </a:t>
            </a:r>
            <a:r>
              <a:rPr lang="en-US" i="1" dirty="0"/>
              <a:t>t </a:t>
            </a:r>
            <a:r>
              <a:rPr lang="en-US" dirty="0"/>
              <a:t>and </a:t>
            </a:r>
            <a:r>
              <a:rPr lang="en-US" i="1" dirty="0"/>
              <a:t>k </a:t>
            </a:r>
            <a:r>
              <a:rPr lang="en-US" dirty="0"/>
              <a:t>so that the variance is</a:t>
            </a:r>
            <a:r>
              <a:rPr lang="en-US" dirty="0">
                <a:solidFill>
                  <a:srgbClr val="FF0000"/>
                </a:solidFill>
              </a:rPr>
              <a:t> also constant </a:t>
            </a:r>
            <a:r>
              <a:rPr lang="en-US" dirty="0" smtClean="0">
                <a:solidFill>
                  <a:srgbClr val="FF0000"/>
                </a:solidFill>
              </a:rPr>
              <a:t>over time</a:t>
            </a:r>
            <a:r>
              <a:rPr lang="en-US" dirty="0"/>
              <a:t>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4243705" y="297214"/>
            <a:ext cx="5339016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2"/>
                </a:solidFill>
                <a:cs typeface="Arial" pitchFamily="34" charset="0"/>
              </a:rPr>
              <a:t>Definition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785" y="3621422"/>
            <a:ext cx="3643877" cy="25484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674" y="3621422"/>
            <a:ext cx="3777611" cy="25484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10517" y="6345245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Which one is Stationary Data?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43723" y="6127876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580032" y="6135034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9A837-0CC1-4E9E-98C7-763A739C30B5}"/>
              </a:ext>
            </a:extLst>
          </p:cNvPr>
          <p:cNvSpPr txBox="1"/>
          <p:nvPr/>
        </p:nvSpPr>
        <p:spPr>
          <a:xfrm>
            <a:off x="231649" y="5790684"/>
            <a:ext cx="340156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cs typeface="Arial" pitchFamily="34" charset="0"/>
              </a:rPr>
              <a:t>Cryer, J.D and Chan, K.S. 2008. Time Series Analysis with Application in R. Springer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13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338823" y="5011509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6707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1648" y="0"/>
            <a:ext cx="3401568" cy="438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2137" y="1743764"/>
            <a:ext cx="21805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White Noise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4243705" y="297214"/>
            <a:ext cx="5339016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2"/>
                </a:solidFill>
                <a:cs typeface="Arial" pitchFamily="34" charset="0"/>
              </a:rPr>
              <a:t>Definition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9A837-0CC1-4E9E-98C7-763A739C30B5}"/>
              </a:ext>
            </a:extLst>
          </p:cNvPr>
          <p:cNvSpPr txBox="1"/>
          <p:nvPr/>
        </p:nvSpPr>
        <p:spPr>
          <a:xfrm>
            <a:off x="231649" y="5790684"/>
            <a:ext cx="340156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cs typeface="Arial" pitchFamily="34" charset="0"/>
              </a:rPr>
              <a:t>Cryer, J.D and Chan, K.S. 2008. Time Series Analysis with Application in R. Springer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13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338823" y="5011509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123" y="745980"/>
            <a:ext cx="7639050" cy="47244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32123" y="5836850"/>
            <a:ext cx="50321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In the other words, White noise is the condition</a:t>
            </a:r>
            <a:r>
              <a:rPr lang="en-US" i="1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where the errors satisfy all of assumptions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>
            <a:off x="9772442" y="2820982"/>
            <a:ext cx="15440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Normalitas</a:t>
            </a:r>
            <a:endParaRPr lang="en-US" i="1" dirty="0" smtClean="0"/>
          </a:p>
          <a:p>
            <a:r>
              <a:rPr lang="en-US" i="1" dirty="0" err="1" smtClean="0"/>
              <a:t>Homogenitas</a:t>
            </a:r>
            <a:endParaRPr lang="en-US" i="1" dirty="0" smtClean="0"/>
          </a:p>
          <a:p>
            <a:r>
              <a:rPr lang="en-US" i="1" dirty="0" err="1" smtClean="0"/>
              <a:t>Autokorelasi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4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1648" y="0"/>
            <a:ext cx="3401568" cy="4389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2137" y="1743764"/>
            <a:ext cx="21805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cs typeface="Arial" pitchFamily="34" charset="0"/>
              </a:rPr>
              <a:t>Random Walk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844A2-5B94-42C9-82E3-30181E42A458}"/>
              </a:ext>
            </a:extLst>
          </p:cNvPr>
          <p:cNvSpPr txBox="1"/>
          <p:nvPr/>
        </p:nvSpPr>
        <p:spPr>
          <a:xfrm>
            <a:off x="4243705" y="297214"/>
            <a:ext cx="5339016" cy="307777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2"/>
                </a:solidFill>
                <a:cs typeface="Arial" pitchFamily="34" charset="0"/>
              </a:rPr>
              <a:t>Definition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9A837-0CC1-4E9E-98C7-763A739C30B5}"/>
              </a:ext>
            </a:extLst>
          </p:cNvPr>
          <p:cNvSpPr txBox="1"/>
          <p:nvPr/>
        </p:nvSpPr>
        <p:spPr>
          <a:xfrm>
            <a:off x="231649" y="5790684"/>
            <a:ext cx="340156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dirty="0" smtClean="0">
                <a:cs typeface="Arial" pitchFamily="34" charset="0"/>
              </a:rPr>
              <a:t>Cryer, J.D and Chan, K.S. 2008. Time Series Analysis with Application in R. Springer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13" name="자유형: 도형 13">
            <a:extLst>
              <a:ext uri="{FF2B5EF4-FFF2-40B4-BE49-F238E27FC236}">
                <a16:creationId xmlns:a16="http://schemas.microsoft.com/office/drawing/2014/main" id="{6B602DAC-8CAF-46F9-8A29-E65177044D48}"/>
              </a:ext>
            </a:extLst>
          </p:cNvPr>
          <p:cNvSpPr/>
          <p:nvPr/>
        </p:nvSpPr>
        <p:spPr>
          <a:xfrm>
            <a:off x="338823" y="5011509"/>
            <a:ext cx="588430" cy="544215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" name="Rectangle 1"/>
          <p:cNvSpPr/>
          <p:nvPr/>
        </p:nvSpPr>
        <p:spPr>
          <a:xfrm>
            <a:off x="7715687" y="503697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white noise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705" y="1041331"/>
            <a:ext cx="6943965" cy="3559302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11" idx="5"/>
            <a:endCxn id="2" idx="0"/>
          </p:cNvCxnSpPr>
          <p:nvPr/>
        </p:nvCxnSpPr>
        <p:spPr>
          <a:xfrm>
            <a:off x="8092784" y="4486163"/>
            <a:ext cx="292317" cy="550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863840" y="4170341"/>
            <a:ext cx="268224" cy="3700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53485" y="3741196"/>
            <a:ext cx="11050648" cy="1877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Autoregressive (AR)  </a:t>
            </a:r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&amp; </a:t>
            </a:r>
            <a:endParaRPr lang="en-US" altLang="ko-KR" sz="48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Moving Average (MA) Model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itchFamily="34" charset="0"/>
              </a:rPr>
              <a:t>(</a:t>
            </a:r>
            <a:r>
              <a:rPr lang="en-US" altLang="ko-KR" sz="2000" dirty="0" smtClean="0">
                <a:solidFill>
                  <a:schemeClr val="bg1"/>
                </a:solidFill>
                <a:cs typeface="Arial" pitchFamily="34" charset="0"/>
              </a:rPr>
              <a:t>Stationary Model)</a:t>
            </a:r>
            <a:endParaRPr lang="ko-KR" altLang="en-US" sz="2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527DBF-6B4A-40FF-BD05-C68E49046F15}"/>
              </a:ext>
            </a:extLst>
          </p:cNvPr>
          <p:cNvSpPr/>
          <p:nvPr/>
        </p:nvSpPr>
        <p:spPr>
          <a:xfrm>
            <a:off x="5228214" y="2039497"/>
            <a:ext cx="1751173" cy="1412801"/>
          </a:xfrm>
          <a:custGeom>
            <a:avLst/>
            <a:gdLst>
              <a:gd name="connsiteX0" fmla="*/ 716218 w 1751173"/>
              <a:gd name="connsiteY0" fmla="*/ 1355596 h 1412801"/>
              <a:gd name="connsiteX1" fmla="*/ 723219 w 1751173"/>
              <a:gd name="connsiteY1" fmla="*/ 1361289 h 1412801"/>
              <a:gd name="connsiteX2" fmla="*/ 752605 w 1751173"/>
              <a:gd name="connsiteY2" fmla="*/ 1363344 h 1412801"/>
              <a:gd name="connsiteX3" fmla="*/ 827317 w 1751173"/>
              <a:gd name="connsiteY3" fmla="*/ 1364186 h 1412801"/>
              <a:gd name="connsiteX4" fmla="*/ 882043 w 1751173"/>
              <a:gd name="connsiteY4" fmla="*/ 1381863 h 1412801"/>
              <a:gd name="connsiteX5" fmla="*/ 913873 w 1751173"/>
              <a:gd name="connsiteY5" fmla="*/ 1412801 h 1412801"/>
              <a:gd name="connsiteX6" fmla="*/ 716218 w 1751173"/>
              <a:gd name="connsiteY6" fmla="*/ 1412801 h 1412801"/>
              <a:gd name="connsiteX7" fmla="*/ 716218 w 1751173"/>
              <a:gd name="connsiteY7" fmla="*/ 967749 h 1412801"/>
              <a:gd name="connsiteX8" fmla="*/ 730124 w 1751173"/>
              <a:gd name="connsiteY8" fmla="*/ 992585 h 1412801"/>
              <a:gd name="connsiteX9" fmla="*/ 724456 w 1751173"/>
              <a:gd name="connsiteY9" fmla="*/ 1049695 h 1412801"/>
              <a:gd name="connsiteX10" fmla="*/ 716218 w 1751173"/>
              <a:gd name="connsiteY10" fmla="*/ 1058849 h 1412801"/>
              <a:gd name="connsiteX11" fmla="*/ 716218 w 1751173"/>
              <a:gd name="connsiteY11" fmla="*/ 891198 h 1412801"/>
              <a:gd name="connsiteX12" fmla="*/ 734723 w 1751173"/>
              <a:gd name="connsiteY12" fmla="*/ 892319 h 1412801"/>
              <a:gd name="connsiteX13" fmla="*/ 748523 w 1751173"/>
              <a:gd name="connsiteY13" fmla="*/ 901625 h 1412801"/>
              <a:gd name="connsiteX14" fmla="*/ 748890 w 1751173"/>
              <a:gd name="connsiteY14" fmla="*/ 913801 h 1412801"/>
              <a:gd name="connsiteX15" fmla="*/ 732355 w 1751173"/>
              <a:gd name="connsiteY15" fmla="*/ 913168 h 1412801"/>
              <a:gd name="connsiteX16" fmla="*/ 716218 w 1751173"/>
              <a:gd name="connsiteY16" fmla="*/ 908013 h 1412801"/>
              <a:gd name="connsiteX17" fmla="*/ 1393066 w 1751173"/>
              <a:gd name="connsiteY17" fmla="*/ 841122 h 1412801"/>
              <a:gd name="connsiteX18" fmla="*/ 1393066 w 1751173"/>
              <a:gd name="connsiteY18" fmla="*/ 884095 h 1412801"/>
              <a:gd name="connsiteX19" fmla="*/ 1348413 w 1751173"/>
              <a:gd name="connsiteY19" fmla="*/ 853981 h 1412801"/>
              <a:gd name="connsiteX20" fmla="*/ 1353727 w 1751173"/>
              <a:gd name="connsiteY20" fmla="*/ 851356 h 1412801"/>
              <a:gd name="connsiteX21" fmla="*/ 0 w 1751173"/>
              <a:gd name="connsiteY21" fmla="*/ 818414 h 1412801"/>
              <a:gd name="connsiteX22" fmla="*/ 318741 w 1751173"/>
              <a:gd name="connsiteY22" fmla="*/ 818414 h 1412801"/>
              <a:gd name="connsiteX23" fmla="*/ 318741 w 1751173"/>
              <a:gd name="connsiteY23" fmla="*/ 1412801 h 1412801"/>
              <a:gd name="connsiteX24" fmla="*/ 0 w 1751173"/>
              <a:gd name="connsiteY24" fmla="*/ 1412801 h 1412801"/>
              <a:gd name="connsiteX25" fmla="*/ 716218 w 1751173"/>
              <a:gd name="connsiteY25" fmla="*/ 602228 h 1412801"/>
              <a:gd name="connsiteX26" fmla="*/ 1034959 w 1751173"/>
              <a:gd name="connsiteY26" fmla="*/ 602228 h 1412801"/>
              <a:gd name="connsiteX27" fmla="*/ 1034959 w 1751173"/>
              <a:gd name="connsiteY27" fmla="*/ 709706 h 1412801"/>
              <a:gd name="connsiteX28" fmla="*/ 1006499 w 1751173"/>
              <a:gd name="connsiteY28" fmla="*/ 710265 h 1412801"/>
              <a:gd name="connsiteX29" fmla="*/ 851884 w 1751173"/>
              <a:gd name="connsiteY29" fmla="*/ 763881 h 1412801"/>
              <a:gd name="connsiteX30" fmla="*/ 828700 w 1751173"/>
              <a:gd name="connsiteY30" fmla="*/ 775736 h 1412801"/>
              <a:gd name="connsiteX31" fmla="*/ 736876 w 1751173"/>
              <a:gd name="connsiteY31" fmla="*/ 779981 h 1412801"/>
              <a:gd name="connsiteX32" fmla="*/ 716218 w 1751173"/>
              <a:gd name="connsiteY32" fmla="*/ 778011 h 1412801"/>
              <a:gd name="connsiteX33" fmla="*/ 1074325 w 1751173"/>
              <a:gd name="connsiteY33" fmla="*/ 469735 h 1412801"/>
              <a:gd name="connsiteX34" fmla="*/ 1393066 w 1751173"/>
              <a:gd name="connsiteY34" fmla="*/ 469735 h 1412801"/>
              <a:gd name="connsiteX35" fmla="*/ 1393066 w 1751173"/>
              <a:gd name="connsiteY35" fmla="*/ 669661 h 1412801"/>
              <a:gd name="connsiteX36" fmla="*/ 1389145 w 1751173"/>
              <a:gd name="connsiteY36" fmla="*/ 667880 h 1412801"/>
              <a:gd name="connsiteX37" fmla="*/ 1113926 w 1751173"/>
              <a:gd name="connsiteY37" fmla="*/ 505370 h 1412801"/>
              <a:gd name="connsiteX38" fmla="*/ 1086705 w 1751173"/>
              <a:gd name="connsiteY38" fmla="*/ 492673 h 1412801"/>
              <a:gd name="connsiteX39" fmla="*/ 1077710 w 1751173"/>
              <a:gd name="connsiteY39" fmla="*/ 501335 h 1412801"/>
              <a:gd name="connsiteX40" fmla="*/ 1095581 w 1751173"/>
              <a:gd name="connsiteY40" fmla="*/ 540720 h 1412801"/>
              <a:gd name="connsiteX41" fmla="*/ 1206427 w 1751173"/>
              <a:gd name="connsiteY41" fmla="*/ 644294 h 1412801"/>
              <a:gd name="connsiteX42" fmla="*/ 1309675 w 1751173"/>
              <a:gd name="connsiteY42" fmla="*/ 721258 h 1412801"/>
              <a:gd name="connsiteX43" fmla="*/ 1323442 w 1751173"/>
              <a:gd name="connsiteY43" fmla="*/ 737193 h 1412801"/>
              <a:gd name="connsiteX44" fmla="*/ 1273905 w 1751173"/>
              <a:gd name="connsiteY44" fmla="*/ 734193 h 1412801"/>
              <a:gd name="connsiteX45" fmla="*/ 1261116 w 1751173"/>
              <a:gd name="connsiteY45" fmla="*/ 726420 h 1412801"/>
              <a:gd name="connsiteX46" fmla="*/ 1219529 w 1751173"/>
              <a:gd name="connsiteY46" fmla="*/ 707697 h 1412801"/>
              <a:gd name="connsiteX47" fmla="*/ 1196812 w 1751173"/>
              <a:gd name="connsiteY47" fmla="*/ 711846 h 1412801"/>
              <a:gd name="connsiteX48" fmla="*/ 1173893 w 1751173"/>
              <a:gd name="connsiteY48" fmla="*/ 707144 h 1412801"/>
              <a:gd name="connsiteX49" fmla="*/ 1136565 w 1751173"/>
              <a:gd name="connsiteY49" fmla="*/ 697148 h 1412801"/>
              <a:gd name="connsiteX50" fmla="*/ 1089818 w 1751173"/>
              <a:gd name="connsiteY50" fmla="*/ 702789 h 1412801"/>
              <a:gd name="connsiteX51" fmla="*/ 1074325 w 1751173"/>
              <a:gd name="connsiteY51" fmla="*/ 705277 h 1412801"/>
              <a:gd name="connsiteX52" fmla="*/ 358111 w 1751173"/>
              <a:gd name="connsiteY52" fmla="*/ 453168 h 1412801"/>
              <a:gd name="connsiteX53" fmla="*/ 676852 w 1751173"/>
              <a:gd name="connsiteY53" fmla="*/ 453168 h 1412801"/>
              <a:gd name="connsiteX54" fmla="*/ 676852 w 1751173"/>
              <a:gd name="connsiteY54" fmla="*/ 774258 h 1412801"/>
              <a:gd name="connsiteX55" fmla="*/ 645560 w 1751173"/>
              <a:gd name="connsiteY55" fmla="*/ 771275 h 1412801"/>
              <a:gd name="connsiteX56" fmla="*/ 536987 w 1751173"/>
              <a:gd name="connsiteY56" fmla="*/ 739656 h 1412801"/>
              <a:gd name="connsiteX57" fmla="*/ 522018 w 1751173"/>
              <a:gd name="connsiteY57" fmla="*/ 719230 h 1412801"/>
              <a:gd name="connsiteX58" fmla="*/ 526608 w 1751173"/>
              <a:gd name="connsiteY58" fmla="*/ 673839 h 1412801"/>
              <a:gd name="connsiteX59" fmla="*/ 539304 w 1751173"/>
              <a:gd name="connsiteY59" fmla="*/ 610156 h 1412801"/>
              <a:gd name="connsiteX60" fmla="*/ 521244 w 1751173"/>
              <a:gd name="connsiteY60" fmla="*/ 579968 h 1412801"/>
              <a:gd name="connsiteX61" fmla="*/ 525804 w 1751173"/>
              <a:gd name="connsiteY61" fmla="*/ 589819 h 1412801"/>
              <a:gd name="connsiteX62" fmla="*/ 509936 w 1751173"/>
              <a:gd name="connsiteY62" fmla="*/ 590332 h 1412801"/>
              <a:gd name="connsiteX63" fmla="*/ 467009 w 1751173"/>
              <a:gd name="connsiteY63" fmla="*/ 709270 h 1412801"/>
              <a:gd name="connsiteX64" fmla="*/ 479355 w 1751173"/>
              <a:gd name="connsiteY64" fmla="*/ 785149 h 1412801"/>
              <a:gd name="connsiteX65" fmla="*/ 540895 w 1751173"/>
              <a:gd name="connsiteY65" fmla="*/ 839332 h 1412801"/>
              <a:gd name="connsiteX66" fmla="*/ 670841 w 1751173"/>
              <a:gd name="connsiteY66" fmla="*/ 882925 h 1412801"/>
              <a:gd name="connsiteX67" fmla="*/ 676852 w 1751173"/>
              <a:gd name="connsiteY67" fmla="*/ 884343 h 1412801"/>
              <a:gd name="connsiteX68" fmla="*/ 676852 w 1751173"/>
              <a:gd name="connsiteY68" fmla="*/ 1111682 h 1412801"/>
              <a:gd name="connsiteX69" fmla="*/ 663280 w 1751173"/>
              <a:gd name="connsiteY69" fmla="*/ 1123332 h 1412801"/>
              <a:gd name="connsiteX70" fmla="*/ 637206 w 1751173"/>
              <a:gd name="connsiteY70" fmla="*/ 1158583 h 1412801"/>
              <a:gd name="connsiteX71" fmla="*/ 637167 w 1751173"/>
              <a:gd name="connsiteY71" fmla="*/ 1256546 h 1412801"/>
              <a:gd name="connsiteX72" fmla="*/ 651158 w 1751173"/>
              <a:gd name="connsiteY72" fmla="*/ 1293855 h 1412801"/>
              <a:gd name="connsiteX73" fmla="*/ 676852 w 1751173"/>
              <a:gd name="connsiteY73" fmla="*/ 1319676 h 1412801"/>
              <a:gd name="connsiteX74" fmla="*/ 676852 w 1751173"/>
              <a:gd name="connsiteY74" fmla="*/ 1412801 h 1412801"/>
              <a:gd name="connsiteX75" fmla="*/ 358111 w 1751173"/>
              <a:gd name="connsiteY75" fmla="*/ 1412801 h 1412801"/>
              <a:gd name="connsiteX76" fmla="*/ 1432432 w 1751173"/>
              <a:gd name="connsiteY76" fmla="*/ 0 h 1412801"/>
              <a:gd name="connsiteX77" fmla="*/ 1751173 w 1751173"/>
              <a:gd name="connsiteY77" fmla="*/ 0 h 1412801"/>
              <a:gd name="connsiteX78" fmla="*/ 1751173 w 1751173"/>
              <a:gd name="connsiteY78" fmla="*/ 1165798 h 1412801"/>
              <a:gd name="connsiteX79" fmla="*/ 1692337 w 1751173"/>
              <a:gd name="connsiteY79" fmla="*/ 1109788 h 1412801"/>
              <a:gd name="connsiteX80" fmla="*/ 1531914 w 1751173"/>
              <a:gd name="connsiteY80" fmla="*/ 974108 h 1412801"/>
              <a:gd name="connsiteX81" fmla="*/ 1440528 w 1751173"/>
              <a:gd name="connsiteY81" fmla="*/ 912791 h 1412801"/>
              <a:gd name="connsiteX82" fmla="*/ 1432432 w 1751173"/>
              <a:gd name="connsiteY82" fmla="*/ 908491 h 1412801"/>
              <a:gd name="connsiteX83" fmla="*/ 1432432 w 1751173"/>
              <a:gd name="connsiteY83" fmla="*/ 827424 h 1412801"/>
              <a:gd name="connsiteX84" fmla="*/ 1451232 w 1751173"/>
              <a:gd name="connsiteY84" fmla="*/ 817163 h 1412801"/>
              <a:gd name="connsiteX85" fmla="*/ 1468879 w 1751173"/>
              <a:gd name="connsiteY85" fmla="*/ 786512 h 1412801"/>
              <a:gd name="connsiteX86" fmla="*/ 1447325 w 1751173"/>
              <a:gd name="connsiteY86" fmla="*/ 701978 h 1412801"/>
              <a:gd name="connsiteX87" fmla="*/ 1432432 w 1751173"/>
              <a:gd name="connsiteY87" fmla="*/ 690545 h 141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751173" h="1412801">
                <a:moveTo>
                  <a:pt x="716218" y="1355596"/>
                </a:moveTo>
                <a:lnTo>
                  <a:pt x="723219" y="1361289"/>
                </a:lnTo>
                <a:cubicBezTo>
                  <a:pt x="732095" y="1364496"/>
                  <a:pt x="742014" y="1364913"/>
                  <a:pt x="752605" y="1363344"/>
                </a:cubicBezTo>
                <a:cubicBezTo>
                  <a:pt x="777523" y="1359329"/>
                  <a:pt x="802153" y="1360084"/>
                  <a:pt x="827317" y="1364186"/>
                </a:cubicBezTo>
                <a:cubicBezTo>
                  <a:pt x="847388" y="1367243"/>
                  <a:pt x="865841" y="1372688"/>
                  <a:pt x="882043" y="1381863"/>
                </a:cubicBezTo>
                <a:lnTo>
                  <a:pt x="913873" y="1412801"/>
                </a:lnTo>
                <a:lnTo>
                  <a:pt x="716218" y="1412801"/>
                </a:lnTo>
                <a:close/>
                <a:moveTo>
                  <a:pt x="716218" y="967749"/>
                </a:moveTo>
                <a:lnTo>
                  <a:pt x="730124" y="992585"/>
                </a:lnTo>
                <a:cubicBezTo>
                  <a:pt x="746827" y="1020849"/>
                  <a:pt x="746627" y="1024152"/>
                  <a:pt x="724456" y="1049695"/>
                </a:cubicBezTo>
                <a:lnTo>
                  <a:pt x="716218" y="1058849"/>
                </a:lnTo>
                <a:close/>
                <a:moveTo>
                  <a:pt x="716218" y="891198"/>
                </a:moveTo>
                <a:lnTo>
                  <a:pt x="734723" y="892319"/>
                </a:lnTo>
                <a:cubicBezTo>
                  <a:pt x="741028" y="891595"/>
                  <a:pt x="746332" y="895231"/>
                  <a:pt x="748523" y="901625"/>
                </a:cubicBezTo>
                <a:cubicBezTo>
                  <a:pt x="749746" y="905750"/>
                  <a:pt x="750836" y="912077"/>
                  <a:pt x="748890" y="913801"/>
                </a:cubicBezTo>
                <a:cubicBezTo>
                  <a:pt x="744221" y="917938"/>
                  <a:pt x="737771" y="914969"/>
                  <a:pt x="732355" y="913168"/>
                </a:cubicBezTo>
                <a:lnTo>
                  <a:pt x="716218" y="908013"/>
                </a:lnTo>
                <a:close/>
                <a:moveTo>
                  <a:pt x="1393066" y="841122"/>
                </a:moveTo>
                <a:lnTo>
                  <a:pt x="1393066" y="884095"/>
                </a:lnTo>
                <a:lnTo>
                  <a:pt x="1348413" y="853981"/>
                </a:lnTo>
                <a:cubicBezTo>
                  <a:pt x="1350681" y="853013"/>
                  <a:pt x="1352215" y="852001"/>
                  <a:pt x="1353727" y="851356"/>
                </a:cubicBezTo>
                <a:close/>
                <a:moveTo>
                  <a:pt x="0" y="818414"/>
                </a:moveTo>
                <a:lnTo>
                  <a:pt x="318741" y="818414"/>
                </a:lnTo>
                <a:lnTo>
                  <a:pt x="318741" y="1412801"/>
                </a:lnTo>
                <a:lnTo>
                  <a:pt x="0" y="1412801"/>
                </a:lnTo>
                <a:close/>
                <a:moveTo>
                  <a:pt x="716218" y="602228"/>
                </a:moveTo>
                <a:lnTo>
                  <a:pt x="1034959" y="602228"/>
                </a:lnTo>
                <a:lnTo>
                  <a:pt x="1034959" y="709706"/>
                </a:lnTo>
                <a:lnTo>
                  <a:pt x="1006499" y="710265"/>
                </a:lnTo>
                <a:cubicBezTo>
                  <a:pt x="946520" y="703319"/>
                  <a:pt x="894314" y="720045"/>
                  <a:pt x="851884" y="763881"/>
                </a:cubicBezTo>
                <a:cubicBezTo>
                  <a:pt x="845223" y="770475"/>
                  <a:pt x="838352" y="774479"/>
                  <a:pt x="828700" y="775736"/>
                </a:cubicBezTo>
                <a:cubicBezTo>
                  <a:pt x="798083" y="779590"/>
                  <a:pt x="767437" y="780865"/>
                  <a:pt x="736876" y="779981"/>
                </a:cubicBezTo>
                <a:lnTo>
                  <a:pt x="716218" y="778011"/>
                </a:lnTo>
                <a:close/>
                <a:moveTo>
                  <a:pt x="1074325" y="469735"/>
                </a:moveTo>
                <a:lnTo>
                  <a:pt x="1393066" y="469735"/>
                </a:lnTo>
                <a:lnTo>
                  <a:pt x="1393066" y="669661"/>
                </a:lnTo>
                <a:lnTo>
                  <a:pt x="1389145" y="667880"/>
                </a:lnTo>
                <a:cubicBezTo>
                  <a:pt x="1290023" y="626153"/>
                  <a:pt x="1190467" y="585505"/>
                  <a:pt x="1113926" y="505370"/>
                </a:cubicBezTo>
                <a:cubicBezTo>
                  <a:pt x="1106643" y="497931"/>
                  <a:pt x="1097692" y="493706"/>
                  <a:pt x="1086705" y="492673"/>
                </a:cubicBezTo>
                <a:cubicBezTo>
                  <a:pt x="1079733" y="492250"/>
                  <a:pt x="1078110" y="494730"/>
                  <a:pt x="1077710" y="501335"/>
                </a:cubicBezTo>
                <a:cubicBezTo>
                  <a:pt x="1077099" y="517504"/>
                  <a:pt x="1085195" y="529779"/>
                  <a:pt x="1095581" y="540720"/>
                </a:cubicBezTo>
                <a:cubicBezTo>
                  <a:pt x="1130554" y="577457"/>
                  <a:pt x="1165961" y="613116"/>
                  <a:pt x="1206427" y="644294"/>
                </a:cubicBezTo>
                <a:cubicBezTo>
                  <a:pt x="1240576" y="670301"/>
                  <a:pt x="1277539" y="692427"/>
                  <a:pt x="1309675" y="721258"/>
                </a:cubicBezTo>
                <a:cubicBezTo>
                  <a:pt x="1314568" y="725606"/>
                  <a:pt x="1320585" y="729654"/>
                  <a:pt x="1323442" y="737193"/>
                </a:cubicBezTo>
                <a:cubicBezTo>
                  <a:pt x="1306196" y="736148"/>
                  <a:pt x="1290072" y="734803"/>
                  <a:pt x="1273905" y="734193"/>
                </a:cubicBezTo>
                <a:cubicBezTo>
                  <a:pt x="1267667" y="733815"/>
                  <a:pt x="1264086" y="732125"/>
                  <a:pt x="1261116" y="726420"/>
                </a:cubicBezTo>
                <a:cubicBezTo>
                  <a:pt x="1252187" y="709674"/>
                  <a:pt x="1237798" y="704015"/>
                  <a:pt x="1219529" y="707697"/>
                </a:cubicBezTo>
                <a:lnTo>
                  <a:pt x="1196812" y="711846"/>
                </a:lnTo>
                <a:cubicBezTo>
                  <a:pt x="1188605" y="713559"/>
                  <a:pt x="1180554" y="712703"/>
                  <a:pt x="1173893" y="707144"/>
                </a:cubicBezTo>
                <a:cubicBezTo>
                  <a:pt x="1163029" y="698015"/>
                  <a:pt x="1150230" y="696503"/>
                  <a:pt x="1136565" y="697148"/>
                </a:cubicBezTo>
                <a:cubicBezTo>
                  <a:pt x="1120675" y="698028"/>
                  <a:pt x="1105430" y="700419"/>
                  <a:pt x="1089818" y="702789"/>
                </a:cubicBezTo>
                <a:lnTo>
                  <a:pt x="1074325" y="705277"/>
                </a:lnTo>
                <a:close/>
                <a:moveTo>
                  <a:pt x="358111" y="453168"/>
                </a:moveTo>
                <a:lnTo>
                  <a:pt x="676852" y="453168"/>
                </a:lnTo>
                <a:lnTo>
                  <a:pt x="676852" y="774258"/>
                </a:lnTo>
                <a:lnTo>
                  <a:pt x="645560" y="771275"/>
                </a:lnTo>
                <a:cubicBezTo>
                  <a:pt x="608353" y="765338"/>
                  <a:pt x="571324" y="756467"/>
                  <a:pt x="536987" y="739656"/>
                </a:cubicBezTo>
                <a:cubicBezTo>
                  <a:pt x="528035" y="735431"/>
                  <a:pt x="523643" y="728904"/>
                  <a:pt x="522018" y="719230"/>
                </a:cubicBezTo>
                <a:cubicBezTo>
                  <a:pt x="518915" y="703573"/>
                  <a:pt x="523129" y="688729"/>
                  <a:pt x="526608" y="673839"/>
                </a:cubicBezTo>
                <a:cubicBezTo>
                  <a:pt x="531200" y="652756"/>
                  <a:pt x="539071" y="632240"/>
                  <a:pt x="539304" y="610156"/>
                </a:cubicBezTo>
                <a:cubicBezTo>
                  <a:pt x="539548" y="593967"/>
                  <a:pt x="533843" y="584782"/>
                  <a:pt x="521244" y="579968"/>
                </a:cubicBezTo>
                <a:cubicBezTo>
                  <a:pt x="518365" y="584949"/>
                  <a:pt x="525682" y="585761"/>
                  <a:pt x="525804" y="589819"/>
                </a:cubicBezTo>
                <a:cubicBezTo>
                  <a:pt x="512772" y="586084"/>
                  <a:pt x="512427" y="585695"/>
                  <a:pt x="509936" y="590332"/>
                </a:cubicBezTo>
                <a:cubicBezTo>
                  <a:pt x="489256" y="627751"/>
                  <a:pt x="472178" y="666492"/>
                  <a:pt x="467009" y="709270"/>
                </a:cubicBezTo>
                <a:cubicBezTo>
                  <a:pt x="463941" y="735600"/>
                  <a:pt x="462386" y="761287"/>
                  <a:pt x="479355" y="785149"/>
                </a:cubicBezTo>
                <a:cubicBezTo>
                  <a:pt x="496003" y="808255"/>
                  <a:pt x="516286" y="826056"/>
                  <a:pt x="540895" y="839332"/>
                </a:cubicBezTo>
                <a:cubicBezTo>
                  <a:pt x="581549" y="861313"/>
                  <a:pt x="626172" y="872486"/>
                  <a:pt x="670841" y="882925"/>
                </a:cubicBezTo>
                <a:lnTo>
                  <a:pt x="676852" y="884343"/>
                </a:lnTo>
                <a:lnTo>
                  <a:pt x="676852" y="1111682"/>
                </a:lnTo>
                <a:lnTo>
                  <a:pt x="663280" y="1123332"/>
                </a:lnTo>
                <a:cubicBezTo>
                  <a:pt x="650226" y="1132117"/>
                  <a:pt x="642865" y="1144194"/>
                  <a:pt x="637206" y="1158583"/>
                </a:cubicBezTo>
                <a:cubicBezTo>
                  <a:pt x="624543" y="1191330"/>
                  <a:pt x="631049" y="1223766"/>
                  <a:pt x="637167" y="1256546"/>
                </a:cubicBezTo>
                <a:cubicBezTo>
                  <a:pt x="639831" y="1270334"/>
                  <a:pt x="644321" y="1282852"/>
                  <a:pt x="651158" y="1293855"/>
                </a:cubicBezTo>
                <a:lnTo>
                  <a:pt x="676852" y="1319676"/>
                </a:lnTo>
                <a:lnTo>
                  <a:pt x="676852" y="1412801"/>
                </a:lnTo>
                <a:lnTo>
                  <a:pt x="358111" y="1412801"/>
                </a:lnTo>
                <a:close/>
                <a:moveTo>
                  <a:pt x="1432432" y="0"/>
                </a:moveTo>
                <a:lnTo>
                  <a:pt x="1751173" y="0"/>
                </a:lnTo>
                <a:lnTo>
                  <a:pt x="1751173" y="1165798"/>
                </a:lnTo>
                <a:lnTo>
                  <a:pt x="1692337" y="1109788"/>
                </a:lnTo>
                <a:cubicBezTo>
                  <a:pt x="1629069" y="1053679"/>
                  <a:pt x="1570584" y="1008137"/>
                  <a:pt x="1531914" y="974108"/>
                </a:cubicBezTo>
                <a:cubicBezTo>
                  <a:pt x="1473908" y="923064"/>
                  <a:pt x="1459972" y="920988"/>
                  <a:pt x="1440528" y="912791"/>
                </a:cubicBezTo>
                <a:lnTo>
                  <a:pt x="1432432" y="908491"/>
                </a:lnTo>
                <a:lnTo>
                  <a:pt x="1432432" y="827424"/>
                </a:lnTo>
                <a:lnTo>
                  <a:pt x="1451232" y="817163"/>
                </a:lnTo>
                <a:cubicBezTo>
                  <a:pt x="1459487" y="809330"/>
                  <a:pt x="1465533" y="799200"/>
                  <a:pt x="1468879" y="786512"/>
                </a:cubicBezTo>
                <a:cubicBezTo>
                  <a:pt x="1476766" y="756605"/>
                  <a:pt x="1468010" y="724448"/>
                  <a:pt x="1447325" y="701978"/>
                </a:cubicBezTo>
                <a:lnTo>
                  <a:pt x="1432432" y="6905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6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Moving Average / MA (q) Model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573"/>
          <a:stretch/>
        </p:blipFill>
        <p:spPr>
          <a:xfrm>
            <a:off x="724531" y="1997562"/>
            <a:ext cx="10771191" cy="23147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84573" y="6381086"/>
            <a:ext cx="69074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cs typeface="Arial" pitchFamily="34" charset="0"/>
              </a:rPr>
              <a:t>Cryer, J.D and Chan, K.S. 2008. </a:t>
            </a:r>
            <a:r>
              <a:rPr lang="en-US" altLang="ko-KR" sz="1400" i="1" dirty="0">
                <a:cs typeface="Arial" pitchFamily="34" charset="0"/>
              </a:rPr>
              <a:t>Time Series Analysis with Application in R</a:t>
            </a:r>
            <a:r>
              <a:rPr lang="en-US" altLang="ko-KR" sz="1400" dirty="0">
                <a:cs typeface="Arial" pitchFamily="34" charset="0"/>
              </a:rPr>
              <a:t>. Springer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50431" y="1567867"/>
            <a:ext cx="32930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</a:rPr>
              <a:t>General Equation of MA (q)</a:t>
            </a:r>
            <a:endParaRPr lang="en-US" sz="2000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687698"/>
              </p:ext>
            </p:extLst>
          </p:nvPr>
        </p:nvGraphicFramePr>
        <p:xfrm>
          <a:off x="4394200" y="24892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94200" y="24892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92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8634</TotalTime>
  <Words>672</Words>
  <Application>Microsoft Office PowerPoint</Application>
  <PresentationFormat>Widescreen</PresentationFormat>
  <Paragraphs>95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 Unicode MS</vt:lpstr>
      <vt:lpstr>맑은 고딕</vt:lpstr>
      <vt:lpstr>Arial</vt:lpstr>
      <vt:lpstr>Cambria Math</vt:lpstr>
      <vt:lpstr>Times New Roman</vt:lpstr>
      <vt:lpstr>Cover and End Slide Master</vt:lpstr>
      <vt:lpstr>Contents Slide Master</vt:lpstr>
      <vt:lpstr>Section Break Slide Master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nanda fadhli</cp:lastModifiedBy>
  <cp:revision>156</cp:revision>
  <dcterms:created xsi:type="dcterms:W3CDTF">2018-04-24T17:14:44Z</dcterms:created>
  <dcterms:modified xsi:type="dcterms:W3CDTF">2020-04-12T13:21:51Z</dcterms:modified>
</cp:coreProperties>
</file>